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62" r:id="rId4"/>
    <p:sldId id="285" r:id="rId5"/>
    <p:sldId id="263" r:id="rId6"/>
    <p:sldId id="265" r:id="rId7"/>
    <p:sldId id="266" r:id="rId8"/>
    <p:sldId id="282" r:id="rId9"/>
    <p:sldId id="267" r:id="rId10"/>
    <p:sldId id="268" r:id="rId11"/>
    <p:sldId id="281" r:id="rId12"/>
    <p:sldId id="286" r:id="rId13"/>
    <p:sldId id="273" r:id="rId14"/>
    <p:sldId id="277" r:id="rId15"/>
    <p:sldId id="28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E1D"/>
    <a:srgbClr val="D68B1C"/>
    <a:srgbClr val="D09622"/>
    <a:srgbClr val="CC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380" autoAdjust="0"/>
  </p:normalViewPr>
  <p:slideViewPr>
    <p:cSldViewPr>
      <p:cViewPr varScale="1">
        <p:scale>
          <a:sx n="59" d="100"/>
          <a:sy n="59" d="100"/>
        </p:scale>
        <p:origin x="-162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72" y="0"/>
    </p:cViewPr>
  </p:outlin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206BC-88D6-43E8-A192-96903BC6729C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845C0-711F-44B7-BC09-76C9B1086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E62A-23C6-4F4B-9ABE-ECCBB9C4CE2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1291130"/>
            <a:ext cx="7329840" cy="859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207360"/>
            <a:ext cx="7482545" cy="45811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387517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391880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447136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899" y="374900"/>
            <a:ext cx="701619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291130"/>
            <a:ext cx="7016195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939139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34415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79183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42479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FF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054655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42479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FF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054655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29119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7731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186407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445264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6078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66572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360994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leadersinheels.com/career/6-management-styles-and-when-best-to-use-them-the-leaders-tool-kit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7900" y="2360065"/>
            <a:ext cx="7482545" cy="76352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mn-MN" sz="2400" dirty="0" smtClean="0">
                <a:solidFill>
                  <a:schemeClr val="tx2">
                    <a:lumMod val="50000"/>
                  </a:schemeClr>
                </a:solidFill>
              </a:rPr>
              <a:t>Илтгэгч: Д. Энх-Отгон /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Ph.D</a:t>
            </a:r>
            <a:r>
              <a:rPr lang="mn-MN" sz="2400" dirty="0" smtClean="0">
                <a:solidFill>
                  <a:schemeClr val="tx2">
                    <a:lumMod val="50000"/>
                  </a:schemeClr>
                </a:solidFill>
              </a:rPr>
              <a:t>, МУИС-ийн</a:t>
            </a:r>
          </a:p>
          <a:p>
            <a:r>
              <a:rPr lang="mn-MN" sz="2400" dirty="0" smtClean="0">
                <a:solidFill>
                  <a:schemeClr val="tx2">
                    <a:lumMod val="50000"/>
                  </a:schemeClr>
                </a:solidFill>
              </a:rPr>
              <a:t>		         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    </a:t>
            </a:r>
            <a:r>
              <a:rPr lang="mn-MN" sz="2400" dirty="0" smtClean="0">
                <a:solidFill>
                  <a:schemeClr val="tx2">
                    <a:lumMod val="50000"/>
                  </a:schemeClr>
                </a:solidFill>
              </a:rPr>
              <a:t>Бизнесийн </a:t>
            </a:r>
            <a:r>
              <a:rPr lang="mn-MN" sz="2400" dirty="0" smtClean="0">
                <a:solidFill>
                  <a:schemeClr val="tx2">
                    <a:lumMod val="50000"/>
                  </a:schemeClr>
                </a:solidFill>
              </a:rPr>
              <a:t>сургууль/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448965" y="985720"/>
            <a:ext cx="7329840" cy="859205"/>
          </a:xfrm>
        </p:spPr>
        <p:txBody>
          <a:bodyPr>
            <a:normAutofit fontScale="90000"/>
          </a:bodyPr>
          <a:lstStyle/>
          <a:p>
            <a:r>
              <a:rPr lang="mn-MN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Судалгааны эх сурвалжийг  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дурьдах, ишлэл татах нь 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920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/>
              <a:t>Агуулга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8965" y="1596540"/>
            <a:ext cx="794066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bg1"/>
                </a:solidFill>
              </a:rPr>
              <a:t>Ишлэл гэж юу вэ?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965" y="2970885"/>
            <a:ext cx="7940660" cy="95410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bg1"/>
                </a:solidFill>
              </a:rPr>
              <a:t>Судалгааны эх сурвалжыг яагаад заавал дурьдах ёстой вэ?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965" y="2294960"/>
            <a:ext cx="794066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bg1"/>
                </a:solidFill>
              </a:rPr>
              <a:t>Судалгааны эх сурвалжыг дурьдах хэлбэрүүд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965" y="4154648"/>
            <a:ext cx="794066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bg1"/>
                </a:solidFill>
              </a:rPr>
              <a:t>Ишлэл татсан жишээнүүд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965" y="4890945"/>
            <a:ext cx="794066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bg1"/>
                </a:solidFill>
              </a:rPr>
              <a:t>Ишлэл татахад анхаарах бусад зүйлсүүд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69490"/>
            <a:ext cx="8229600" cy="1223962"/>
          </a:xfrm>
        </p:spPr>
        <p:txBody>
          <a:bodyPr>
            <a:normAutofit/>
          </a:bodyPr>
          <a:lstStyle/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 гэж юу вэ</a:t>
            </a: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159989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 гэдэг нь хийж буй бүтээлдээ бусдын хийсэн бүтээлээс хэсэгчлэн оруулах болон санааг нь дам ашиглан өөрийн ажилдаа тусгахыг хэлнэ.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estival_of_boo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260" y="3581705"/>
            <a:ext cx="5802790" cy="26334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296260" y="4039820"/>
            <a:ext cx="8551480" cy="167975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ct val="35000"/>
              </a:spcAft>
              <a:buClr>
                <a:schemeClr val="tx2"/>
              </a:buClr>
              <a:buSzPct val="120000"/>
              <a:buFontTx/>
              <a:buChar char="•"/>
            </a:pPr>
            <a:r>
              <a:rPr lang="mn-MN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 зүй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bibliography)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mn-MN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Aft>
                <a:spcPct val="35000"/>
              </a:spcAft>
              <a:buClr>
                <a:schemeClr val="tx2"/>
              </a:buClr>
              <a:buSzPct val="120000"/>
              <a:buNone/>
            </a:pPr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Өөрийн ажилд ашигласан материалаар хязгаарлагдахгүй ,  уншигч цаашид уншиж судлахад хэрэгтэй гэж үзсэн эх сурвалжийн жагсаалт. </a:t>
            </a:r>
            <a:endParaRPr lang="en-GB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6260" y="1291130"/>
            <a:ext cx="8551480" cy="12187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ct val="35000"/>
              </a:spcAft>
              <a:buClr>
                <a:schemeClr val="tx2"/>
              </a:buClr>
              <a:buSzPct val="120000"/>
              <a:buFontTx/>
              <a:buChar char="•"/>
            </a:pPr>
            <a:r>
              <a:rPr lang="mn-MN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(citing/citation)</a:t>
            </a:r>
            <a:r>
              <a:rPr lang="mn-MN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35000"/>
              </a:spcAft>
              <a:buClr>
                <a:schemeClr val="tx2"/>
              </a:buClr>
              <a:buSzPct val="120000"/>
            </a:pPr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Өөрийн  ажилд жишээ болгох, санаа гаргах зорилгоор оруулсан бусдын санаа, бүтээлийн  хэсэг </a:t>
            </a:r>
            <a:endParaRPr lang="en-GB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6260" y="2665475"/>
            <a:ext cx="8551480" cy="121879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ct val="35000"/>
              </a:spcAft>
              <a:buClr>
                <a:schemeClr val="tx2"/>
              </a:buClr>
              <a:buSzPct val="120000"/>
              <a:buFontTx/>
              <a:buChar char="•"/>
            </a:pPr>
            <a:r>
              <a:rPr lang="mn-MN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Ашигласан материал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references)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mn-MN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35000"/>
              </a:spcAft>
              <a:buClr>
                <a:schemeClr val="tx2"/>
              </a:buClr>
              <a:buSzPct val="120000"/>
            </a:pPr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Өөрийн бүтээл ажилдаа оруулсан эх сурвалж бүрийг цагаан толгойн дар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аллаар жагсаан оруулах 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22195"/>
            <a:ext cx="79406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</a:rPr>
              <a:t>Судалгааны эх сурвалжыг дурьдах хэлбэрүүд: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B13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B13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236920" y="1443835"/>
            <a:ext cx="8229600" cy="3918803"/>
          </a:xfrm>
        </p:spPr>
        <p:txBody>
          <a:bodyPr>
            <a:norm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555" y="222195"/>
            <a:ext cx="7940660" cy="95410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</a:rPr>
              <a:t>Судалгааны эх сурвалжыг яагаад заавал дурьдах ёстой вэ?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6260" y="1898400"/>
            <a:ext cx="8398775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Санаа, мэдээллийн эх сурвалжийг тэмдэглэх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6259" y="2512770"/>
            <a:ext cx="8398776" cy="8309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Шаардлагатай гэж үзвэл уншигч цаашид шаардлагатай мэдээллийг олох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6259" y="4039820"/>
            <a:ext cx="8398775" cy="4581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Гаргасан санаагаа зөвхөн өөрийнх болохыг батлах </a:t>
            </a:r>
            <a:endParaRPr lang="en-IE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6260" y="4650640"/>
            <a:ext cx="839877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Мэдлэгийг арвижуулах, түгээх </a:t>
            </a:r>
            <a:endParaRPr lang="en-IE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6260" y="5261460"/>
            <a:ext cx="8704185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хэр гүнзгий, өргөн хүрээнд чанартай зүйл  судласныг үзүүлэх </a:t>
            </a:r>
            <a:endParaRPr lang="en-IE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6260" y="3429000"/>
            <a:ext cx="690573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Оюуны өмчийн санамсаргүй хулгайгаас сэргийлэх </a:t>
            </a:r>
            <a:endParaRPr lang="en-IE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Хэзээ ишлэл хийх вэ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785938"/>
            <a:ext cx="8229600" cy="240658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>
              <a:lnSpc>
                <a:spcPct val="90000"/>
              </a:lnSpc>
              <a:buSzPct val="75000"/>
              <a:buFont typeface="Monotype Sorts" pitchFamily="2" charset="2"/>
              <a:buChar char="u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 Хэлсэн үгийг шууд авч хэрэглэх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SzPct val="75000"/>
              <a:buFont typeface="Monotype Sorts" pitchFamily="2" charset="2"/>
              <a:buChar char="u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Статистик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судалгаа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SzPct val="75000"/>
              <a:buFont typeface="Monotype Sorts" pitchFamily="2" charset="2"/>
              <a:buChar char="u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 Онолууд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SzPct val="75000"/>
              <a:buFont typeface="Monotype Sorts" pitchFamily="2" charset="2"/>
              <a:buChar char="u"/>
            </a:pPr>
            <a:r>
              <a:rPr lang="mn-MN" sz="3200" dirty="0" smtClean="0">
                <a:latin typeface="Times New Roman" pitchFamily="18" charset="0"/>
                <a:cs typeface="Times New Roman" pitchFamily="18" charset="0"/>
              </a:rPr>
              <a:t>Баримт нотолгоо гэх мэт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SzPct val="75000"/>
              <a:buFont typeface="Monotype Sorts" pitchFamily="2" charset="2"/>
              <a:buChar char="u"/>
            </a:pPr>
            <a:endParaRPr lang="en-GB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371600"/>
            <a:ext cx="8229600" cy="459105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Tom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Sommerlatte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(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 noted that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“Customer-based innovation is a good thing if it is based on developing insights about what the customers need”</a:t>
            </a:r>
            <a:endParaRPr lang="en-IE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IE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Tom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Sommerlatte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(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mn-MN" i="1" dirty="0" smtClean="0">
                <a:solidFill>
                  <a:schemeClr val="tx2">
                    <a:lumMod val="75000"/>
                  </a:schemeClr>
                </a:solidFill>
              </a:rPr>
              <a:t>Хэрэглэгчид үндэслэсэн инновацын бодлого нь хэрэглэгчдийнхээ хэрэгцээний тухай ойлголтын хөгжүүлэлтэнд үндэслэх юм бол сайн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  <a:r>
              <a:rPr lang="mn-MN" i="1" dirty="0" smtClean="0">
                <a:solidFill>
                  <a:schemeClr val="tx2">
                    <a:lumMod val="75000"/>
                  </a:schemeClr>
                </a:solidFill>
              </a:rPr>
              <a:t> гэж цохон тэмдэглэсэн байдаг.</a:t>
            </a:r>
            <a:endParaRPr lang="en-IE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GB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96260" y="374900"/>
            <a:ext cx="5650085" cy="45811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mn-MN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Ишлэлийн жишээ </a:t>
            </a:r>
            <a:endParaRPr lang="en-GB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96260" y="300835"/>
            <a:ext cx="4886560" cy="68488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mn-MN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Ишлэлийн жишээ </a:t>
            </a:r>
            <a:endParaRPr lang="en-GB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829715"/>
            <a:ext cx="8229600" cy="388986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Customer-based innovation is a good thing if it is based on developing insights about what the customers need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(Tom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Sommerlatte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IE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IE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i="1" dirty="0" smtClean="0">
                <a:solidFill>
                  <a:schemeClr val="tx2">
                    <a:lumMod val="75000"/>
                  </a:schemeClr>
                </a:solidFill>
              </a:rPr>
              <a:t>Хэрэглэгчид үндэслэсэн инновацын бодлого нь хэрэглэгчдийнхээ хэрэгцээний тухай ойлголтын хөгжүүлэлтэнд үндэслэх юм бол сайн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(Tom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Sommerlatte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IE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GB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6176165" cy="75712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Найруулж ишлэх жишээ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291130"/>
            <a:ext cx="8229600" cy="476726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Tx/>
              <a:buNone/>
            </a:pP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i="1" dirty="0" smtClean="0">
                <a:solidFill>
                  <a:schemeClr val="tx2">
                    <a:lumMod val="75000"/>
                  </a:schemeClr>
                </a:solidFill>
              </a:rPr>
              <a:t> Хэрэглэгчид үндэслэсэн инновацын бодлого нь хэрэглэгчдийнхээ хэрэгцээний тухай ойлголтын хөгжүүлэлтэнд үндэслэх юм бол сайн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(Tom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Sommerlatte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IE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FontTx/>
              <a:buNone/>
            </a:pP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i="1" dirty="0" smtClean="0">
                <a:solidFill>
                  <a:schemeClr val="tx2">
                    <a:lumMod val="75000"/>
                  </a:schemeClr>
                </a:solidFill>
              </a:rPr>
              <a:t>Хэрэглэгчид үндэслэсэн инновацын бодлого нь хэрэглэгчдийнхээ хэрэгцээний тухай ойлголтын хөгжүүлэлтэнд үндэслэх нь илүү үр дүнтэй бөгөөд энэ тухайд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Tom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Sommerlatte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</a:rPr>
              <a:t> өөрийн судалгаандаа дурьдсан байдаг.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48965" y="222195"/>
            <a:ext cx="5802790" cy="61082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 татсан өөр нэг жишээ </a:t>
            </a:r>
            <a:endParaRPr lang="en-IE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Саяхны судалгаанаас 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Ошагби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2004)  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үзэхэд  ахмад удирдах ажилтнууд багийг тэнцвэртэй ажиллуулдаг ба удирдах ажилтнууд ахмад байх тусмаа залуу удирдах ажилтнуудыг бодвол өргөн хүрээнд зөвлөх чадвартай, илүү их оролцоотой, тэдний энэ байдлыг ч  бусад хүмүүс илүү сайнаар хүлээн  авдаг байна. </a:t>
            </a:r>
          </a:p>
          <a:p>
            <a:pPr>
              <a:buFontTx/>
              <a:buNone/>
            </a:pPr>
            <a:endParaRPr lang="mn-MN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Ошагбийн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(2004)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нотлож байгаагаар  “ахмад ажилтнууд  илүү туршлагатай, хэрсүү ухаантай байдаг нь асуудлыг хүлээн авах, түүнд хариу үйлдэл үзүүлэхдээ ухаалаг , өөртөө итгэлтэй ханддаг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endParaRPr lang="en-IE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677010"/>
            <a:ext cx="8229600" cy="175199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CIBA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сангийн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Коннорын  судалснаар шинжлэх ухааны  52  сэтгүүлүүд 33 өөр өөр төрлийн ишлэл татах загвар ашиглагддаг байна.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Гарфилд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1986)</a:t>
            </a:r>
            <a:endParaRPr lang="en-GB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22195"/>
            <a:ext cx="57936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3200" dirty="0" smtClean="0">
                <a:solidFill>
                  <a:schemeClr val="tx2">
                    <a:lumMod val="75000"/>
                  </a:schemeClr>
                </a:solidFill>
              </a:rPr>
              <a:t>Дам ишлэл татах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371600"/>
            <a:ext cx="8229600" cy="459105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Ашигласан  материалыг тэмдэглэх  </a:t>
            </a: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ишлэл</a:t>
            </a: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татах</a:t>
            </a: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гүйцэтгэсэн ажлын төгсгөлд бүрэн хэмжээгээр жагсааж оруулах </a:t>
            </a: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ашигласан материал </a:t>
            </a:r>
            <a:r>
              <a:rPr lang="en-IE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mn-MN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x-none" sz="280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ухайн судлагдахуунаар мэргэшсэн голлох эрдэмтдийн бүтээлээс аль болох ишлэл татахыг эрмэлзэх</a:t>
            </a:r>
          </a:p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x-none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эвлүүлэх гэж буй сэтгүүлийнхээ ишлэл татах тусгайлсан загвартай эсэхийг нягтлах</a:t>
            </a:r>
          </a:p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Хууль ёсны дагуу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зөв баримтжуулсан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 сурвалжаас материалаа сонгохыг эрмэлзэх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x-none" sz="280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n-MN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22195"/>
            <a:ext cx="794066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800" dirty="0" smtClean="0">
                <a:solidFill>
                  <a:schemeClr val="bg1"/>
                </a:solidFill>
              </a:rPr>
              <a:t>Ишлэл татахад анхаарах бусад зүйлсүүд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790" y="69490"/>
            <a:ext cx="7016195" cy="1013317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mn-MN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Ашигласан материал, ном зүйг жагсаах нь</a:t>
            </a:r>
            <a:endParaRPr lang="en-GB" sz="3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123590"/>
            <a:ext cx="8229600" cy="164306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Tx/>
              <a:buNone/>
            </a:pPr>
            <a:r>
              <a:rPr lang="en-IE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 зүй</a:t>
            </a:r>
            <a:r>
              <a:rPr lang="en-IE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None/>
            </a:pPr>
            <a:r>
              <a:rPr lang="en-IE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Bernanke, B.,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Getler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M.,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Gilchrist,S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 </a:t>
            </a:r>
            <a:r>
              <a:rPr lang="en-IE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(1999)  The financial accelerator in a quantitative business cycle framework . In: Handbook of Macroeconomics.  Amsterdam, North-Holland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291130"/>
            <a:ext cx="8229600" cy="1724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Ашигласан материал: </a:t>
            </a:r>
            <a:endParaRPr kumimoji="0" lang="en-IE" sz="2400" b="0" i="0" u="none" strike="noStrike" kern="1200" cap="none" spc="0" normalizeH="0" baseline="0" noProof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Энхтүвшин, Д</a:t>
            </a: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(20</a:t>
            </a: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11</a:t>
            </a: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</a:t>
            </a: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“Санхүүгийн хурдасгагчтай динамик стохастик ерөнхий тэнцвэрийн загвар”</a:t>
            </a: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 </a:t>
            </a: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Эдийн засаг :онол практик сэтгүүл 369</a:t>
            </a: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</a:t>
            </a: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30</a:t>
            </a: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</a:t>
            </a:r>
            <a:r>
              <a:rPr kumimoji="0" lang="mn-M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44-61</a:t>
            </a:r>
            <a:r>
              <a:rPr kumimoji="0" lang="en-IE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IE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8964" y="4859799"/>
            <a:ext cx="8398775" cy="19851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Be</a:t>
            </a:r>
            <a:r>
              <a:rPr kumimoji="0" lang="mn-M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 хуудснаас авсан материал: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Management styles and when best to use them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[</a:t>
            </a:r>
            <a:r>
              <a:rPr kumimoji="0" lang="mn-M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2009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] Available from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2"/>
              </a:rPr>
              <a:t>http://leadersinheels.com/career/6-management-styles-and-when-best-to-use-them-the-leaders-tool-kit/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[February 11 2014] </a:t>
            </a:r>
            <a:r>
              <a:rPr kumimoji="0" lang="mn-M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77814"/>
            <a:ext cx="5487862" cy="86061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mn-MN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Ашигласан материал</a:t>
            </a:r>
            <a:endParaRPr lang="en-GB" sz="3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7315"/>
            <a:ext cx="8229600" cy="358414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mn-MN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Citing and referencing academic sources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available at   </a:t>
            </a: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 student-learning.tcd.ie</a:t>
            </a:r>
            <a:r>
              <a:rPr lang="mn-MN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[February 09 2014]</a:t>
            </a:r>
            <a:endParaRPr lang="mn-MN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Ж. Сарантуяа “Судалгааны эх сурвалжийг  ашиглах, ишлэл татах” РРТ илтгэл, 2014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GB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0604" y="2207360"/>
            <a:ext cx="626090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mn-MN" sz="4000" dirty="0" smtClean="0">
                <a:solidFill>
                  <a:schemeClr val="tx2">
                    <a:lumMod val="75000"/>
                  </a:schemeClr>
                </a:solidFill>
              </a:rPr>
              <a:t>Анхаарал тавьсанд баярлалаа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4130" y="4039820"/>
            <a:ext cx="458115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Q&amp;A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429</Words>
  <Application>Microsoft Office PowerPoint</Application>
  <PresentationFormat>On-screen Show (4:3)</PresentationFormat>
  <Paragraphs>69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Судалгааны эх сурвалжийг   дурьдах, ишлэл татах нь </vt:lpstr>
      <vt:lpstr>Агуулга</vt:lpstr>
      <vt:lpstr>Ишлэл гэж юу вэ?</vt:lpstr>
      <vt:lpstr>Slide 4</vt:lpstr>
      <vt:lpstr>Slide 5</vt:lpstr>
      <vt:lpstr>Хэзээ ишлэл хийх вэ ?</vt:lpstr>
      <vt:lpstr>Ишлэлийн жишээ </vt:lpstr>
      <vt:lpstr>Ишлэлийн жишээ </vt:lpstr>
      <vt:lpstr>Найруулж ишлэх жишээ</vt:lpstr>
      <vt:lpstr>Ишлэл татсан өөр нэг жишээ </vt:lpstr>
      <vt:lpstr>Slide 11</vt:lpstr>
      <vt:lpstr>Slide 12</vt:lpstr>
      <vt:lpstr>Ашигласан материал, ном зүйг жагсаах нь</vt:lpstr>
      <vt:lpstr>Ашигласан материал</vt:lpstr>
      <vt:lpstr>Slide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family</cp:lastModifiedBy>
  <cp:revision>68</cp:revision>
  <dcterms:created xsi:type="dcterms:W3CDTF">2013-08-21T19:17:07Z</dcterms:created>
  <dcterms:modified xsi:type="dcterms:W3CDTF">2015-04-29T09:10:01Z</dcterms:modified>
</cp:coreProperties>
</file>